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62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07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B0864-48D3-4FFE-ACAA-8CF574788841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306E9F-79D2-45F0-B4F6-89C5CC71E4A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6E9F-79D2-45F0-B4F6-89C5CC71E4A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Отчет онколога о проведенных мероприятиях по плану за 2015г.</a:t>
            </a:r>
          </a:p>
          <a:p>
            <a:pPr>
              <a:buFont typeface="Wingdings" pitchFamily="2" charset="2"/>
              <a:buChar char="v"/>
            </a:pP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План мероприятий по профилактике и раннему выявлению онкологических заболеваний</a:t>
            </a:r>
          </a:p>
          <a:p>
            <a:pPr algn="just">
              <a:buFont typeface="Wingdings" pitchFamily="2" charset="2"/>
              <a:buChar char="v"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в целях снижения смертности населения на 2016 г. (город, район)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6E9F-79D2-45F0-B4F6-89C5CC71E4A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306E9F-79D2-45F0-B4F6-89C5CC71E4A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C01722F-DC61-4191-953B-9C8E15EC9B9B}" type="datetimeFigureOut">
              <a:rPr lang="ru-RU" smtClean="0"/>
              <a:pPr/>
              <a:t>15.12.2015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259B84E-27F1-4987-A31C-4486F747D8C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14488"/>
            <a:ext cx="8072494" cy="328614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7030A0"/>
                </a:solidFill>
              </a:rPr>
              <a:t>Перечень необходимых  документов для предоставления годовых отчётов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38120" y="93819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Отчет онколога о проведенных мероприятиях по плану за 2015г.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мероприятий по профилактике и раннему выявлению онкологических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заболеваний 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 целях снижения смертности населения на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2016 г</a:t>
            </a:r>
            <a:r>
              <a:rPr lang="ru-RU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(город, район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5720" y="3429000"/>
          <a:ext cx="8572561" cy="1000132"/>
        </p:xfrm>
        <a:graphic>
          <a:graphicData uri="http://schemas.openxmlformats.org/drawingml/2006/table">
            <a:tbl>
              <a:tblPr/>
              <a:tblGrid>
                <a:gridCol w="1714333"/>
                <a:gridCol w="1714333"/>
                <a:gridCol w="1714333"/>
                <a:gridCol w="1714333"/>
                <a:gridCol w="1715229"/>
              </a:tblGrid>
              <a:tr h="6667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Наименование мероприятий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Содержание мероприятий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Ожидаемый результат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Ответственный исполнитель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Сроки исполнения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37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85720" y="785794"/>
            <a:ext cx="85011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Отчет онколога о проведенных мероприятиях по плану за 2015г.</a:t>
            </a:r>
          </a:p>
          <a:p>
            <a:pPr>
              <a:buFont typeface="Wingdings" pitchFamily="2" charset="2"/>
              <a:buChar char="v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мероприятий по профилактике и раннему выявлению онкологических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заболеваний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целях снижения смертности населения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2016 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(город, район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928670"/>
            <a:ext cx="871543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№ 7 «Сведения о заболеваниях злокачественными новообразованиями»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составляется на основании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«Извещения о больном с впервые в жизни установленным диагнозом злокачественного новообразования» (ф. № 090/У). </a:t>
            </a:r>
            <a:r>
              <a:rPr lang="ru-RU" alt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ф. №7 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«Сведения о заболеваниях злокачественными новообразованиями» состоит из 2 – </a:t>
            </a:r>
            <a:r>
              <a:rPr lang="ru-RU" alt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alt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таблиц (2000 и 2010).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28670"/>
            <a:ext cx="900115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tabLst>
                <a:tab pos="457200" algn="l"/>
              </a:tabLst>
              <a:defRPr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Форма № 35 «Сведения о больных злокачественными новообразованиями»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составляется на основании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«Контрольной карты диспансерного наблюдения больного со злокачественным новообразованием» (ф. № 030 – 6/У),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которая заполняется на каждого больного со злокачественным новообразованием. Для заполнения граф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таблицы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2120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используются данные, содержащиеся в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«Извещении о больном с впервые в жизни установленным диагнозом злокачественного новообразования» (ф. № 090/у)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составленном на посмертно учтенных больных.  </a:t>
            </a:r>
          </a:p>
          <a:p>
            <a:pPr marL="457200" indent="-457200" algn="ctr">
              <a:tabLst>
                <a:tab pos="457200" algn="l"/>
              </a:tabLs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Отчет по ф. № 35 «Сведения о больных со злокачественными новообразованиями» состоит из 7 таблиц (2100, 2101, 2110, 2120, 2200, 2300, 2310).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4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Коньюктурный отчет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928670"/>
          <a:ext cx="7929617" cy="1818712"/>
        </p:xfrm>
        <a:graphic>
          <a:graphicData uri="http://schemas.openxmlformats.org/drawingml/2006/table">
            <a:tbl>
              <a:tblPr/>
              <a:tblGrid>
                <a:gridCol w="952090"/>
                <a:gridCol w="880139"/>
                <a:gridCol w="1147025"/>
                <a:gridCol w="1354510"/>
                <a:gridCol w="1152882"/>
                <a:gridCol w="1094317"/>
                <a:gridCol w="1348654"/>
              </a:tblGrid>
              <a:tr h="193076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Врачебный персонал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95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штатных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число занятых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число физических лиц на занятых должностях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Повышение квалификации в течение  5 лет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Сертификат  (дата получения)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Категория (дата получения)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Стаж работы всего и по специальности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93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0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42910" y="3000372"/>
          <a:ext cx="7929620" cy="1432560"/>
        </p:xfrm>
        <a:graphic>
          <a:graphicData uri="http://schemas.openxmlformats.org/drawingml/2006/table">
            <a:tbl>
              <a:tblPr/>
              <a:tblGrid>
                <a:gridCol w="949409"/>
                <a:gridCol w="959465"/>
                <a:gridCol w="1129571"/>
                <a:gridCol w="1315598"/>
                <a:gridCol w="1127895"/>
                <a:gridCol w="1096890"/>
                <a:gridCol w="1350792"/>
              </a:tblGrid>
              <a:tr h="0">
                <a:tc grid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</a:rPr>
                        <a:t>Средний медицинский персонал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штатных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занятых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физических лиц на занятых должностях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Повышение квалификации в течение  5 лет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Сертификат  (дата получения)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Категория (дата получения)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Стаж работы всего и по специальности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143108" y="4643446"/>
            <a:ext cx="58063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Средний медицинский персонал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ФАПов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14282" y="5143512"/>
          <a:ext cx="8786874" cy="1310640"/>
        </p:xfrm>
        <a:graphic>
          <a:graphicData uri="http://schemas.openxmlformats.org/drawingml/2006/table">
            <a:tbl>
              <a:tblPr/>
              <a:tblGrid>
                <a:gridCol w="1509369"/>
                <a:gridCol w="1102944"/>
                <a:gridCol w="1108254"/>
                <a:gridCol w="1266577"/>
                <a:gridCol w="1266577"/>
                <a:gridCol w="818641"/>
                <a:gridCol w="857255"/>
                <a:gridCol w="857257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Фельдшер, акушерка (включая заведующих)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штатных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занятых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число физических лиц на занятых должностях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Население на участке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Посещение к среднему медицинскому персоналу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взрослое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детское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71451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Организация и штаты смотровых кабинетов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2214554"/>
          <a:ext cx="8143931" cy="3454544"/>
        </p:xfrm>
        <a:graphic>
          <a:graphicData uri="http://schemas.openxmlformats.org/drawingml/2006/table">
            <a:tbl>
              <a:tblPr/>
              <a:tblGrid>
                <a:gridCol w="1325658"/>
                <a:gridCol w="589368"/>
                <a:gridCol w="718558"/>
                <a:gridCol w="837613"/>
                <a:gridCol w="1077414"/>
                <a:gridCol w="962579"/>
                <a:gridCol w="837613"/>
                <a:gridCol w="718558"/>
                <a:gridCol w="1076570"/>
              </a:tblGrid>
              <a:tr h="295890">
                <a:tc rowSpan="2">
                  <a:txBody>
                    <a:bodyPr/>
                    <a:lstStyle/>
                    <a:p>
                      <a:pPr marL="14605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5240"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262255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работают 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356870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штаты смотровых кабинетов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83560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118745" algn="ctr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одну смену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R="52070" algn="ctr">
                        <a:lnSpc>
                          <a:spcPts val="113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две смены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фельдшеры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акушерки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сестры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врачи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Имеют подготовку по онкологии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95890">
                <a:tc>
                  <a:txBody>
                    <a:bodyPr/>
                    <a:lstStyle/>
                    <a:p>
                      <a:pPr marL="423545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33985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273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8923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07975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019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00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39238">
                <a:tc>
                  <a:txBody>
                    <a:bodyPr/>
                    <a:lstStyle/>
                    <a:p>
                      <a:pPr marR="128270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смотровые кабинеты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R="17970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т.ч. для мужчин  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28628">
                <a:tc>
                  <a:txBody>
                    <a:bodyPr/>
                    <a:lstStyle/>
                    <a:p>
                      <a:pPr marR="17970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т.ч. для женщин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2710">
                <a:tc>
                  <a:txBody>
                    <a:bodyPr/>
                    <a:lstStyle/>
                    <a:p>
                      <a:pPr marR="179705">
                        <a:lnSpc>
                          <a:spcPts val="115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Вт.ч. общие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5281" marR="2528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Профилактические осмотры населения (</a:t>
            </a:r>
            <a:r>
              <a:rPr lang="ru-RU" dirty="0" err="1"/>
              <a:t>абс</a:t>
            </a:r>
            <a:r>
              <a:rPr lang="ru-RU" dirty="0"/>
              <a:t>. ч.)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714488"/>
          <a:ext cx="8286809" cy="3657600"/>
        </p:xfrm>
        <a:graphic>
          <a:graphicData uri="http://schemas.openxmlformats.org/drawingml/2006/table">
            <a:tbl>
              <a:tblPr/>
              <a:tblGrid>
                <a:gridCol w="3054395"/>
                <a:gridCol w="1129260"/>
                <a:gridCol w="1129260"/>
                <a:gridCol w="1486947"/>
                <a:gridCol w="1486947"/>
              </a:tblGrid>
              <a:tr h="28771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Целевые осмотры на </a:t>
                      </a:r>
                      <a:r>
                        <a:rPr lang="ru-RU" sz="1600" dirty="0" err="1">
                          <a:latin typeface="Times New Roman"/>
                          <a:ea typeface="Times New Roman"/>
                          <a:cs typeface="Times New Roman"/>
                        </a:rPr>
                        <a:t>онкопатологию</a:t>
                      </a: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из них: направлено в онкологические учреждения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38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мужчины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женщины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мужчины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женщины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85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Осмотрено с целью выявления онкологической патологии, всего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из них: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смотровых кабинетах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в 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женских консультациях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8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  при диспансеризации   </a:t>
                      </a:r>
                    </a:p>
                    <a:p>
                      <a:pPr indent="-90170"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  (профилактических осмотрах)              отдельных контингентов населения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771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 направлено: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на цитологическое исследование  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63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на гистологическое исследование</a:t>
                      </a:r>
                    </a:p>
                  </a:txBody>
                  <a:tcPr marL="64736" marR="6473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ru-RU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736" marR="6473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5" y="214290"/>
          <a:ext cx="8929719" cy="4820182"/>
        </p:xfrm>
        <a:graphic>
          <a:graphicData uri="http://schemas.openxmlformats.org/drawingml/2006/table">
            <a:tbl>
              <a:tblPr/>
              <a:tblGrid>
                <a:gridCol w="1046428"/>
                <a:gridCol w="906931"/>
                <a:gridCol w="1185986"/>
                <a:gridCol w="1749602"/>
                <a:gridCol w="1668830"/>
                <a:gridCol w="1086057"/>
                <a:gridCol w="1285885"/>
              </a:tblGrid>
              <a:tr h="208807">
                <a:tc rowSpan="2">
                  <a:txBody>
                    <a:bodyPr/>
                    <a:lstStyle/>
                    <a:p>
                      <a:pPr indent="6477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Всего осмотрено первично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Из них при профилактических осмотрах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indent="1397000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Обследовано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9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флюорографически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маммографически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смотровых кабинетах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latin typeface="Times New Roman"/>
                          <a:ea typeface="Times New Roman"/>
                          <a:cs typeface="Times New Roman"/>
                        </a:rPr>
                        <a:t>цитологически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2642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Осмотрено населения всего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В т.ч. Женщин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761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Выявлено патологии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т.ч. Онкологической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В т.ч</a:t>
                      </a:r>
                      <a:r>
                        <a:rPr lang="ru-RU" sz="1400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мужчин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68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Выявлено патологии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В т.ч. Онкологической</a:t>
                      </a: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5715016"/>
          <a:ext cx="8286776" cy="609600"/>
        </p:xfrm>
        <a:graphic>
          <a:graphicData uri="http://schemas.openxmlformats.org/drawingml/2006/table">
            <a:tbl>
              <a:tblPr/>
              <a:tblGrid>
                <a:gridCol w="1770379"/>
                <a:gridCol w="1301748"/>
                <a:gridCol w="2595838"/>
                <a:gridCol w="2618811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План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ФАКТ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Выявленная патология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Окончательный диагноз</a:t>
                      </a:r>
                      <a:endParaRPr lang="ru-RU" sz="24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571736" y="5214951"/>
            <a:ext cx="423551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флюорографического кабинета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28596" y="1071546"/>
            <a:ext cx="8072494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Списки инвалидов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онкопатологии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электронный вариант 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Списки инвалидов по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онкопатологии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электронный вариант 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Списки умерших в 2015 году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включить от сопутствующей патологии, посмертно  учтенных)- электронный вариант 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Списки активно выявленных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( при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профосмотрах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смотровом кабинете с указанием стадии заболевания)- электронный вариант 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Списки УВОВ, ИВОВ с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онкопатологией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- электронный вариант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(ФИО, дата рождения, диагноз, дата взятия на учет, группа инвалидности)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Список детей взятых на учет и снятых с учета в 2015году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(ФИО, дата рождения, диагноз, дата взятия на учет).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Списки руководителей: главных врачей, заместителе главных врачей, врачей статистиков, методистов ( Полное название учреждения, телефоны (код), факс, электронную почту, желательно  указать сотовые телефоны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Отчет по решению противораковой комиссии 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Магдагачинская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Октябрьская, Михайловский,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Бурейский,Ромненский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Завитинский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районы).</a:t>
            </a:r>
          </a:p>
          <a:p>
            <a:pPr algn="just">
              <a:spcBef>
                <a:spcPts val="100"/>
              </a:spcBef>
              <a:spcAft>
                <a:spcPts val="100"/>
              </a:spcAft>
              <a:buFont typeface="Wingdings" pitchFamily="2" charset="2"/>
              <a:buChar char="v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Отчет по решению областного медицинского совета от 26.03.2015г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</TotalTime>
  <Words>715</Words>
  <Application>Microsoft Office PowerPoint</Application>
  <PresentationFormat>Экран (4:3)</PresentationFormat>
  <Paragraphs>166</Paragraphs>
  <Slides>9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Перечень необходимых  документов для предоставления годовых отчётов</vt:lpstr>
      <vt:lpstr>Слайд 2</vt:lpstr>
      <vt:lpstr>Слайд 3</vt:lpstr>
      <vt:lpstr>Слайд 4</vt:lpstr>
      <vt:lpstr>Коньюктурный отчет</vt:lpstr>
      <vt:lpstr>Организация и штаты смотровых кабинетов </vt:lpstr>
      <vt:lpstr>Профилактические осмотры населения (абс. ч.) 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Miha</dc:creator>
  <cp:lastModifiedBy>User</cp:lastModifiedBy>
  <cp:revision>21</cp:revision>
  <dcterms:created xsi:type="dcterms:W3CDTF">2015-12-15T00:18:55Z</dcterms:created>
  <dcterms:modified xsi:type="dcterms:W3CDTF">2015-12-15T04:49:00Z</dcterms:modified>
</cp:coreProperties>
</file>